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1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08475-DFFE-4504-B2CB-F0298A25F2C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6BE93-E99B-45F3-91A7-5C86339B0877}">
      <dgm:prSet custT="1"/>
      <dgm:spPr/>
      <dgm:t>
        <a:bodyPr/>
        <a:lstStyle/>
        <a:p>
          <a:r>
            <a:rPr lang="hr-HR" sz="2000" dirty="0" smtClean="0"/>
            <a:t>Monokristalne ćelije </a:t>
          </a:r>
          <a:endParaRPr lang="en-US" sz="2000" dirty="0"/>
        </a:p>
      </dgm:t>
    </dgm:pt>
    <dgm:pt modelId="{C9416DD9-77DB-4967-9027-CD960BB14E6A}" type="parTrans" cxnId="{42B68732-E384-456A-9542-5AD907FCBCC6}">
      <dgm:prSet/>
      <dgm:spPr/>
      <dgm:t>
        <a:bodyPr/>
        <a:lstStyle/>
        <a:p>
          <a:endParaRPr lang="en-US"/>
        </a:p>
      </dgm:t>
    </dgm:pt>
    <dgm:pt modelId="{BC6DE33F-E44D-4CFA-AF0E-5BDD36083F0A}" type="sibTrans" cxnId="{42B68732-E384-456A-9542-5AD907FCBCC6}">
      <dgm:prSet/>
      <dgm:spPr/>
      <dgm:t>
        <a:bodyPr/>
        <a:lstStyle/>
        <a:p>
          <a:endParaRPr lang="en-US"/>
        </a:p>
      </dgm:t>
    </dgm:pt>
    <dgm:pt modelId="{03C4A7BA-C829-4E6B-9010-F65349562104}">
      <dgm:prSet custT="1"/>
      <dgm:spPr/>
      <dgm:t>
        <a:bodyPr/>
        <a:lstStyle/>
        <a:p>
          <a:r>
            <a:rPr lang="hr-HR" sz="2000" dirty="0" smtClean="0"/>
            <a:t>Polikristalne ćelije </a:t>
          </a:r>
          <a:endParaRPr lang="en-US" sz="2000" dirty="0"/>
        </a:p>
      </dgm:t>
    </dgm:pt>
    <dgm:pt modelId="{B4CB538E-B49E-4373-9CDC-6EE48DAE6466}" type="parTrans" cxnId="{BCAE86BD-5C59-4E54-9DF4-58C2156E18A0}">
      <dgm:prSet/>
      <dgm:spPr/>
      <dgm:t>
        <a:bodyPr/>
        <a:lstStyle/>
        <a:p>
          <a:endParaRPr lang="en-US"/>
        </a:p>
      </dgm:t>
    </dgm:pt>
    <dgm:pt modelId="{04A030F3-AA44-48AF-8B73-49F2931C88DD}" type="sibTrans" cxnId="{BCAE86BD-5C59-4E54-9DF4-58C2156E18A0}">
      <dgm:prSet/>
      <dgm:spPr/>
      <dgm:t>
        <a:bodyPr/>
        <a:lstStyle/>
        <a:p>
          <a:endParaRPr lang="en-US"/>
        </a:p>
      </dgm:t>
    </dgm:pt>
    <dgm:pt modelId="{CC9774F9-202F-45A3-AEDF-7AB118FA46FC}">
      <dgm:prSet custT="1"/>
      <dgm:spPr/>
      <dgm:t>
        <a:bodyPr/>
        <a:lstStyle/>
        <a:p>
          <a:r>
            <a:rPr lang="hr-HR" sz="2000" dirty="0" smtClean="0"/>
            <a:t>Amorfne ćelije </a:t>
          </a:r>
          <a:endParaRPr lang="en-US" sz="2000" dirty="0"/>
        </a:p>
      </dgm:t>
    </dgm:pt>
    <dgm:pt modelId="{D3E52774-2998-44C1-B0F6-DA73C6C89459}" type="parTrans" cxnId="{DA528FD4-0942-46C2-8BDC-43FE960EA09B}">
      <dgm:prSet/>
      <dgm:spPr/>
      <dgm:t>
        <a:bodyPr/>
        <a:lstStyle/>
        <a:p>
          <a:endParaRPr lang="en-US"/>
        </a:p>
      </dgm:t>
    </dgm:pt>
    <dgm:pt modelId="{7F0203ED-E3FE-4BF7-B6A3-989390BC9C96}" type="sibTrans" cxnId="{DA528FD4-0942-46C2-8BDC-43FE960EA09B}">
      <dgm:prSet/>
      <dgm:spPr/>
      <dgm:t>
        <a:bodyPr/>
        <a:lstStyle/>
        <a:p>
          <a:endParaRPr lang="en-US"/>
        </a:p>
      </dgm:t>
    </dgm:pt>
    <dgm:pt modelId="{9C2D67FC-ED57-4FA9-968D-F5DC0FAC2E62}" type="pres">
      <dgm:prSet presAssocID="{7E008475-DFFE-4504-B2CB-F0298A25F2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53E1F6-C4AE-471F-ABFA-EC0E7D5B639F}" type="pres">
      <dgm:prSet presAssocID="{EC46BE93-E99B-45F3-91A7-5C86339B0877}" presName="composite" presStyleCnt="0"/>
      <dgm:spPr/>
    </dgm:pt>
    <dgm:pt modelId="{DE96F314-57AC-4121-854E-254CD36A3333}" type="pres">
      <dgm:prSet presAssocID="{EC46BE93-E99B-45F3-91A7-5C86339B0877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272A3-5962-47AB-A033-9888989C186A}" type="pres">
      <dgm:prSet presAssocID="{EC46BE93-E99B-45F3-91A7-5C86339B0877}" presName="rect2" presStyleLbl="fgImgPlace1" presStyleIdx="0" presStyleCnt="3"/>
      <dgm:spPr>
        <a:solidFill>
          <a:schemeClr val="accent1"/>
        </a:solidFill>
      </dgm:spPr>
    </dgm:pt>
    <dgm:pt modelId="{D7F398CE-6586-45A0-B495-F30A77723C99}" type="pres">
      <dgm:prSet presAssocID="{BC6DE33F-E44D-4CFA-AF0E-5BDD36083F0A}" presName="sibTrans" presStyleCnt="0"/>
      <dgm:spPr/>
    </dgm:pt>
    <dgm:pt modelId="{F68D9358-040D-4D14-8A3A-0490E7861E29}" type="pres">
      <dgm:prSet presAssocID="{03C4A7BA-C829-4E6B-9010-F65349562104}" presName="composite" presStyleCnt="0"/>
      <dgm:spPr/>
    </dgm:pt>
    <dgm:pt modelId="{42903ACA-F7A6-43BC-AA68-9D77DD2696FA}" type="pres">
      <dgm:prSet presAssocID="{03C4A7BA-C829-4E6B-9010-F65349562104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C4159-E66D-4775-9A4D-A091D6B17D81}" type="pres">
      <dgm:prSet presAssocID="{03C4A7BA-C829-4E6B-9010-F65349562104}" presName="rect2" presStyleLbl="fgImgPlace1" presStyleIdx="1" presStyleCnt="3"/>
      <dgm:spPr>
        <a:solidFill>
          <a:schemeClr val="accent2">
            <a:lumMod val="60000"/>
            <a:lumOff val="40000"/>
          </a:schemeClr>
        </a:solidFill>
        <a:ln>
          <a:solidFill>
            <a:schemeClr val="accent1"/>
          </a:solidFill>
        </a:ln>
      </dgm:spPr>
    </dgm:pt>
    <dgm:pt modelId="{1D682866-7E75-425F-BE93-43ECE24F2ED4}" type="pres">
      <dgm:prSet presAssocID="{04A030F3-AA44-48AF-8B73-49F2931C88DD}" presName="sibTrans" presStyleCnt="0"/>
      <dgm:spPr/>
    </dgm:pt>
    <dgm:pt modelId="{D302BA6B-C10E-40A3-80BD-133FFA0475BB}" type="pres">
      <dgm:prSet presAssocID="{CC9774F9-202F-45A3-AEDF-7AB118FA46FC}" presName="composite" presStyleCnt="0"/>
      <dgm:spPr/>
    </dgm:pt>
    <dgm:pt modelId="{FF97AC9F-6C50-420E-86B6-70CF48B78A00}" type="pres">
      <dgm:prSet presAssocID="{CC9774F9-202F-45A3-AEDF-7AB118FA46FC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8A7B7-C64C-4CB5-8AFA-6AFAA5A0278A}" type="pres">
      <dgm:prSet presAssocID="{CC9774F9-202F-45A3-AEDF-7AB118FA46FC}" presName="rect2" presStyleLbl="fgImgPlace1" presStyleIdx="2" presStyleCnt="3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</dgm:pt>
  </dgm:ptLst>
  <dgm:cxnLst>
    <dgm:cxn modelId="{F609684C-7364-4705-B615-5F0D292A8D27}" type="presOf" srcId="{CC9774F9-202F-45A3-AEDF-7AB118FA46FC}" destId="{FF97AC9F-6C50-420E-86B6-70CF48B78A00}" srcOrd="0" destOrd="0" presId="urn:microsoft.com/office/officeart/2008/layout/PictureStrips"/>
    <dgm:cxn modelId="{475E2CEF-5600-4B77-8620-CE5CFA7D0EB0}" type="presOf" srcId="{03C4A7BA-C829-4E6B-9010-F65349562104}" destId="{42903ACA-F7A6-43BC-AA68-9D77DD2696FA}" srcOrd="0" destOrd="0" presId="urn:microsoft.com/office/officeart/2008/layout/PictureStrips"/>
    <dgm:cxn modelId="{DA528FD4-0942-46C2-8BDC-43FE960EA09B}" srcId="{7E008475-DFFE-4504-B2CB-F0298A25F2CE}" destId="{CC9774F9-202F-45A3-AEDF-7AB118FA46FC}" srcOrd="2" destOrd="0" parTransId="{D3E52774-2998-44C1-B0F6-DA73C6C89459}" sibTransId="{7F0203ED-E3FE-4BF7-B6A3-989390BC9C96}"/>
    <dgm:cxn modelId="{BCAE86BD-5C59-4E54-9DF4-58C2156E18A0}" srcId="{7E008475-DFFE-4504-B2CB-F0298A25F2CE}" destId="{03C4A7BA-C829-4E6B-9010-F65349562104}" srcOrd="1" destOrd="0" parTransId="{B4CB538E-B49E-4373-9CDC-6EE48DAE6466}" sibTransId="{04A030F3-AA44-48AF-8B73-49F2931C88DD}"/>
    <dgm:cxn modelId="{1772DB37-BFC9-48E7-A246-8FD96103525B}" type="presOf" srcId="{EC46BE93-E99B-45F3-91A7-5C86339B0877}" destId="{DE96F314-57AC-4121-854E-254CD36A3333}" srcOrd="0" destOrd="0" presId="urn:microsoft.com/office/officeart/2008/layout/PictureStrips"/>
    <dgm:cxn modelId="{42B68732-E384-456A-9542-5AD907FCBCC6}" srcId="{7E008475-DFFE-4504-B2CB-F0298A25F2CE}" destId="{EC46BE93-E99B-45F3-91A7-5C86339B0877}" srcOrd="0" destOrd="0" parTransId="{C9416DD9-77DB-4967-9027-CD960BB14E6A}" sibTransId="{BC6DE33F-E44D-4CFA-AF0E-5BDD36083F0A}"/>
    <dgm:cxn modelId="{FC26D5D1-1887-4BFD-9D17-37ED1BE2FF7C}" type="presOf" srcId="{7E008475-DFFE-4504-B2CB-F0298A25F2CE}" destId="{9C2D67FC-ED57-4FA9-968D-F5DC0FAC2E62}" srcOrd="0" destOrd="0" presId="urn:microsoft.com/office/officeart/2008/layout/PictureStrips"/>
    <dgm:cxn modelId="{77563A8D-A883-4E66-9994-5B774C77D975}" type="presParOf" srcId="{9C2D67FC-ED57-4FA9-968D-F5DC0FAC2E62}" destId="{1553E1F6-C4AE-471F-ABFA-EC0E7D5B639F}" srcOrd="0" destOrd="0" presId="urn:microsoft.com/office/officeart/2008/layout/PictureStrips"/>
    <dgm:cxn modelId="{91684359-4B3C-4A25-9CB6-41286640E4AD}" type="presParOf" srcId="{1553E1F6-C4AE-471F-ABFA-EC0E7D5B639F}" destId="{DE96F314-57AC-4121-854E-254CD36A3333}" srcOrd="0" destOrd="0" presId="urn:microsoft.com/office/officeart/2008/layout/PictureStrips"/>
    <dgm:cxn modelId="{2D72EC85-F5AE-4B29-95CF-CF31E0E00551}" type="presParOf" srcId="{1553E1F6-C4AE-471F-ABFA-EC0E7D5B639F}" destId="{628272A3-5962-47AB-A033-9888989C186A}" srcOrd="1" destOrd="0" presId="urn:microsoft.com/office/officeart/2008/layout/PictureStrips"/>
    <dgm:cxn modelId="{CFF51B66-2027-4DA2-B436-0C713B93ACCD}" type="presParOf" srcId="{9C2D67FC-ED57-4FA9-968D-F5DC0FAC2E62}" destId="{D7F398CE-6586-45A0-B495-F30A77723C99}" srcOrd="1" destOrd="0" presId="urn:microsoft.com/office/officeart/2008/layout/PictureStrips"/>
    <dgm:cxn modelId="{43258466-890F-424A-B5C0-3261A55E1FF6}" type="presParOf" srcId="{9C2D67FC-ED57-4FA9-968D-F5DC0FAC2E62}" destId="{F68D9358-040D-4D14-8A3A-0490E7861E29}" srcOrd="2" destOrd="0" presId="urn:microsoft.com/office/officeart/2008/layout/PictureStrips"/>
    <dgm:cxn modelId="{8A72BD9A-4329-445B-92ED-9CD2B61BE655}" type="presParOf" srcId="{F68D9358-040D-4D14-8A3A-0490E7861E29}" destId="{42903ACA-F7A6-43BC-AA68-9D77DD2696FA}" srcOrd="0" destOrd="0" presId="urn:microsoft.com/office/officeart/2008/layout/PictureStrips"/>
    <dgm:cxn modelId="{EF341034-053E-4FFD-933C-66EE56E05690}" type="presParOf" srcId="{F68D9358-040D-4D14-8A3A-0490E7861E29}" destId="{4CBC4159-E66D-4775-9A4D-A091D6B17D81}" srcOrd="1" destOrd="0" presId="urn:microsoft.com/office/officeart/2008/layout/PictureStrips"/>
    <dgm:cxn modelId="{120409BA-BBD4-43D5-A934-DDFC6872CEE4}" type="presParOf" srcId="{9C2D67FC-ED57-4FA9-968D-F5DC0FAC2E62}" destId="{1D682866-7E75-425F-BE93-43ECE24F2ED4}" srcOrd="3" destOrd="0" presId="urn:microsoft.com/office/officeart/2008/layout/PictureStrips"/>
    <dgm:cxn modelId="{F125FDA0-18E8-48D1-A9CC-5642287429F1}" type="presParOf" srcId="{9C2D67FC-ED57-4FA9-968D-F5DC0FAC2E62}" destId="{D302BA6B-C10E-40A3-80BD-133FFA0475BB}" srcOrd="4" destOrd="0" presId="urn:microsoft.com/office/officeart/2008/layout/PictureStrips"/>
    <dgm:cxn modelId="{E98E1DC2-314E-4E92-A05A-E051D45B4487}" type="presParOf" srcId="{D302BA6B-C10E-40A3-80BD-133FFA0475BB}" destId="{FF97AC9F-6C50-420E-86B6-70CF48B78A00}" srcOrd="0" destOrd="0" presId="urn:microsoft.com/office/officeart/2008/layout/PictureStrips"/>
    <dgm:cxn modelId="{805F10C6-9DED-493D-A4DA-8221794001D1}" type="presParOf" srcId="{D302BA6B-C10E-40A3-80BD-133FFA0475BB}" destId="{CF38A7B7-C64C-4CB5-8AFA-6AFAA5A0278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6F314-57AC-4121-854E-254CD36A3333}">
      <dsp:nvSpPr>
        <dsp:cNvPr id="0" name=""/>
        <dsp:cNvSpPr/>
      </dsp:nvSpPr>
      <dsp:spPr>
        <a:xfrm>
          <a:off x="1443275" y="266803"/>
          <a:ext cx="3348990" cy="10465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Monokristalne ćelije </a:t>
          </a:r>
          <a:endParaRPr lang="en-US" sz="2000" kern="1200" dirty="0"/>
        </a:p>
      </dsp:txBody>
      <dsp:txXfrm>
        <a:off x="1443275" y="266803"/>
        <a:ext cx="3348990" cy="1046559"/>
      </dsp:txXfrm>
    </dsp:sp>
    <dsp:sp modelId="{628272A3-5962-47AB-A033-9888989C186A}">
      <dsp:nvSpPr>
        <dsp:cNvPr id="0" name=""/>
        <dsp:cNvSpPr/>
      </dsp:nvSpPr>
      <dsp:spPr>
        <a:xfrm>
          <a:off x="1303734" y="115633"/>
          <a:ext cx="732591" cy="10988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03ACA-F7A6-43BC-AA68-9D77DD2696FA}">
      <dsp:nvSpPr>
        <dsp:cNvPr id="0" name=""/>
        <dsp:cNvSpPr/>
      </dsp:nvSpPr>
      <dsp:spPr>
        <a:xfrm>
          <a:off x="1443275" y="1584305"/>
          <a:ext cx="3348990" cy="10465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Polikristalne ćelije </a:t>
          </a:r>
          <a:endParaRPr lang="en-US" sz="2000" kern="1200" dirty="0"/>
        </a:p>
      </dsp:txBody>
      <dsp:txXfrm>
        <a:off x="1443275" y="1584305"/>
        <a:ext cx="3348990" cy="1046559"/>
      </dsp:txXfrm>
    </dsp:sp>
    <dsp:sp modelId="{4CBC4159-E66D-4775-9A4D-A091D6B17D81}">
      <dsp:nvSpPr>
        <dsp:cNvPr id="0" name=""/>
        <dsp:cNvSpPr/>
      </dsp:nvSpPr>
      <dsp:spPr>
        <a:xfrm>
          <a:off x="1303734" y="1433135"/>
          <a:ext cx="732591" cy="10988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7AC9F-6C50-420E-86B6-70CF48B78A00}">
      <dsp:nvSpPr>
        <dsp:cNvPr id="0" name=""/>
        <dsp:cNvSpPr/>
      </dsp:nvSpPr>
      <dsp:spPr>
        <a:xfrm>
          <a:off x="1443275" y="2901807"/>
          <a:ext cx="3348990" cy="10465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Amorfne ćelije </a:t>
          </a:r>
          <a:endParaRPr lang="en-US" sz="2000" kern="1200" dirty="0"/>
        </a:p>
      </dsp:txBody>
      <dsp:txXfrm>
        <a:off x="1443275" y="2901807"/>
        <a:ext cx="3348990" cy="1046559"/>
      </dsp:txXfrm>
    </dsp:sp>
    <dsp:sp modelId="{CF38A7B7-C64C-4CB5-8AFA-6AFAA5A0278A}">
      <dsp:nvSpPr>
        <dsp:cNvPr id="0" name=""/>
        <dsp:cNvSpPr/>
      </dsp:nvSpPr>
      <dsp:spPr>
        <a:xfrm>
          <a:off x="1303734" y="2750637"/>
          <a:ext cx="732591" cy="109888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60" y="3959961"/>
            <a:ext cx="2700471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8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0BCDEE1-43FA-47A0-BF67-3CD946318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315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85AB2A-104A-4D52-995C-3FE0A541B4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315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88B631-0029-4615-B829-A727B6C76E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619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33751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318B0C-1EC2-4AA8-9C7B-FC75BD6FD9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992045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545" y="687396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545" y="162111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2A37300-1750-4CF3-B3AB-BB773EBF65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58" y="2241308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44090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34958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6B181D-3CF8-4FA4-BAE1-1884A1019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29" y="4412302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74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73" r:id="rId15"/>
    <p:sldLayoutId id="2147483655" r:id="rId16"/>
    <p:sldLayoutId id="2147483657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MODELOVANJE KOMPONENTI ENERGETSKIH MIKROMREŽA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5705341" y="5911403"/>
            <a:ext cx="2653048" cy="50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Računanje izlazne snage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457200" y="1716110"/>
                <a:ext cx="8229600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𝑃</m:t>
                    </m:r>
                    <m:r>
                      <a:rPr lang="en-US" sz="2000" i="1" smtClean="0">
                        <a:latin typeface="Cambria Math"/>
                      </a:rPr>
                      <m:t>=</m:t>
                    </m:r>
                    <m:r>
                      <a:rPr lang="en-US" sz="2000" i="1" smtClean="0">
                        <a:latin typeface="Cambria Math"/>
                      </a:rPr>
                      <m:t>𝑁</m:t>
                    </m:r>
                    <m:r>
                      <a:rPr lang="en-US" sz="2000" i="1" smtClean="0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∙(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/>
                      </a:rPr>
                      <m:t>)∙(1+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𝑐𝑜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𝑎𝑚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−25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)∙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𝑖𝑛𝑣</m:t>
                        </m:r>
                      </m:sub>
                    </m:sSub>
                  </m:oMath>
                </a14:m>
                <a:r>
                  <a:rPr lang="en-US" sz="2600" dirty="0"/>
                  <a:t> </a:t>
                </a:r>
                <a:endParaRPr lang="sr-Latn-ME" sz="2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 err="1" smtClean="0"/>
                  <a:t>gdje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je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/>
                  <a:t>izlazna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snaga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fotonaponskog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panela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broj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fotonaponskih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:r>
                  <a:rPr lang="en-US" sz="2000" dirty="0" err="1" smtClean="0"/>
                  <a:t>ćelija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nominalna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snaga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fotonaposnkog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panela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odnos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trenutne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insolacije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standardne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insolacije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𝑊</m:t>
                    </m:r>
                    <m:r>
                      <a:rPr lang="en-US" sz="2000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𝑐𝑜</m:t>
                        </m:r>
                      </m:sub>
                    </m:sSub>
                  </m:oMath>
                </a14:m>
                <a:r>
                  <a:rPr lang="en-US" sz="2000" dirty="0"/>
                  <a:t> je </a:t>
                </a:r>
                <a:r>
                  <a:rPr lang="en-US" sz="2000" dirty="0" err="1"/>
                  <a:t>temperaturni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koeficijent</a:t>
                </a:r>
                <a:r>
                  <a:rPr lang="en-US" sz="2000" dirty="0"/>
                  <a:t>,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𝑎𝑚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trenutna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temperatura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ambijenta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/>
                  <a:t> je </a:t>
                </a:r>
                <a:r>
                  <a:rPr lang="en-US" sz="2000" dirty="0" err="1"/>
                  <a:t>stepen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iskorištenja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panela</a:t>
                </a:r>
                <a:r>
                  <a:rPr lang="en-US" sz="2000" dirty="0"/>
                  <a:t>,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𝑖𝑛𝑣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stepen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iskorištenja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invertora</a:t>
                </a:r>
                <a:r>
                  <a:rPr lang="en-US" sz="2000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16110"/>
                <a:ext cx="8229600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2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Baterije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skladi</a:t>
            </a:r>
            <a:r>
              <a:rPr lang="sr-Latn-ME" dirty="0" smtClean="0"/>
              <a:t>štenje električne energije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8490" y="1790163"/>
            <a:ext cx="7778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/>
              <a:t>Neke od najčešćih su natrijumove baterije(natrujum sumporova baterija i natrijum-nikal-hloridna baterija) cink bromid baterije, nikal kadmijumove baterije, olovne baterije sa kiselinom kao i litijum jonske baterije. 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44817" y="3387144"/>
            <a:ext cx="6166598" cy="25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5002" y="311151"/>
            <a:ext cx="7704585" cy="673100"/>
          </a:xfrm>
        </p:spPr>
        <p:txBody>
          <a:bodyPr/>
          <a:lstStyle/>
          <a:p>
            <a:r>
              <a:rPr lang="sr-Latn-ME" dirty="0" smtClean="0"/>
              <a:t>Zaključak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905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sr-Latn-ME" sz="2400" dirty="0" smtClean="0"/>
              <a:t>  </a:t>
            </a:r>
            <a:r>
              <a:rPr lang="sr-Latn-ME" sz="2000" dirty="0" smtClean="0"/>
              <a:t> </a:t>
            </a:r>
            <a:r>
              <a:rPr lang="en-US" sz="2000" dirty="0" err="1" smtClean="0"/>
              <a:t>Izlazna</a:t>
            </a:r>
            <a:r>
              <a:rPr lang="en-US" sz="2000" dirty="0" smtClean="0"/>
              <a:t> </a:t>
            </a:r>
            <a:r>
              <a:rPr lang="en-US" sz="2000" dirty="0" err="1" smtClean="0"/>
              <a:t>snaga</a:t>
            </a:r>
            <a:r>
              <a:rPr lang="en-US" sz="2000" dirty="0" smtClean="0"/>
              <a:t> </a:t>
            </a:r>
            <a:r>
              <a:rPr lang="en-US" sz="2000" dirty="0" err="1" smtClean="0"/>
              <a:t>vjetroelektrana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solarnih</a:t>
            </a:r>
            <a:r>
              <a:rPr lang="en-US" sz="2000" dirty="0" smtClean="0"/>
              <a:t> </a:t>
            </a:r>
            <a:r>
              <a:rPr lang="en-US" sz="2000" dirty="0" err="1" smtClean="0"/>
              <a:t>panela</a:t>
            </a:r>
            <a:r>
              <a:rPr lang="en-US" sz="2000" dirty="0" smtClean="0"/>
              <a:t> u </a:t>
            </a:r>
            <a:r>
              <a:rPr lang="en-US" sz="2000" dirty="0" err="1" smtClean="0"/>
              <a:t>velikoj</a:t>
            </a:r>
            <a:r>
              <a:rPr lang="en-US" sz="2000" dirty="0" smtClean="0"/>
              <a:t> </a:t>
            </a:r>
            <a:r>
              <a:rPr lang="en-US" sz="2000" dirty="0" err="1" smtClean="0"/>
              <a:t>mjeri</a:t>
            </a:r>
            <a:r>
              <a:rPr lang="en-US" sz="2000" dirty="0" smtClean="0"/>
              <a:t> </a:t>
            </a:r>
            <a:r>
              <a:rPr lang="en-US" sz="2000" dirty="0" err="1" smtClean="0"/>
              <a:t>zavisi</a:t>
            </a:r>
            <a:r>
              <a:rPr lang="en-US" sz="2000" dirty="0" smtClean="0"/>
              <a:t> od </a:t>
            </a:r>
            <a:r>
              <a:rPr lang="en-US" sz="2000" dirty="0" err="1" smtClean="0"/>
              <a:t>vremenskih</a:t>
            </a:r>
            <a:r>
              <a:rPr lang="en-US" sz="2000" dirty="0" smtClean="0"/>
              <a:t> </a:t>
            </a:r>
            <a:r>
              <a:rPr lang="en-US" sz="2000" dirty="0" err="1" smtClean="0"/>
              <a:t>prilika</a:t>
            </a:r>
            <a:r>
              <a:rPr lang="en-US" sz="2000" dirty="0" smtClean="0"/>
              <a:t>. </a:t>
            </a:r>
            <a:r>
              <a:rPr lang="en-US" sz="2000" dirty="0" err="1" smtClean="0"/>
              <a:t>Pokazuje</a:t>
            </a:r>
            <a:r>
              <a:rPr lang="en-US" sz="2000" dirty="0" smtClean="0"/>
              <a:t> se da je </a:t>
            </a:r>
            <a:r>
              <a:rPr lang="en-US" sz="2000" dirty="0" err="1" smtClean="0"/>
              <a:t>proizvodnja</a:t>
            </a:r>
            <a:r>
              <a:rPr lang="en-US" sz="2000" dirty="0" smtClean="0"/>
              <a:t> </a:t>
            </a:r>
            <a:r>
              <a:rPr lang="en-US" sz="2000" dirty="0" err="1" smtClean="0"/>
              <a:t>električne</a:t>
            </a:r>
            <a:r>
              <a:rPr lang="en-US" sz="2000" dirty="0" smtClean="0"/>
              <a:t> </a:t>
            </a:r>
            <a:r>
              <a:rPr lang="en-US" sz="2000" dirty="0" err="1" smtClean="0"/>
              <a:t>energije</a:t>
            </a:r>
            <a:r>
              <a:rPr lang="en-US" sz="2000" dirty="0" smtClean="0"/>
              <a:t> </a:t>
            </a:r>
            <a:r>
              <a:rPr lang="en-US" sz="2000" dirty="0" err="1" smtClean="0"/>
              <a:t>iz</a:t>
            </a:r>
            <a:r>
              <a:rPr lang="en-US" sz="2000" dirty="0" smtClean="0"/>
              <a:t> </a:t>
            </a:r>
            <a:r>
              <a:rPr lang="en-US" sz="2000" dirty="0" err="1" smtClean="0"/>
              <a:t>ovih</a:t>
            </a:r>
            <a:r>
              <a:rPr lang="en-US" sz="2000" dirty="0" smtClean="0"/>
              <a:t> </a:t>
            </a:r>
            <a:r>
              <a:rPr lang="en-US" sz="2000" dirty="0" err="1" smtClean="0"/>
              <a:t>izvora</a:t>
            </a:r>
            <a:r>
              <a:rPr lang="en-US" sz="2000" dirty="0" smtClean="0"/>
              <a:t> </a:t>
            </a:r>
            <a:r>
              <a:rPr lang="en-US" sz="2000" dirty="0" err="1" smtClean="0"/>
              <a:t>dinamična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da je </a:t>
            </a:r>
            <a:r>
              <a:rPr lang="en-US" sz="2000" dirty="0" err="1" smtClean="0"/>
              <a:t>potreban</a:t>
            </a:r>
            <a:r>
              <a:rPr lang="en-US" sz="2000" dirty="0" smtClean="0"/>
              <a:t> </a:t>
            </a:r>
            <a:r>
              <a:rPr lang="en-US" sz="2000" dirty="0" err="1" smtClean="0"/>
              <a:t>razvoj</a:t>
            </a:r>
            <a:r>
              <a:rPr lang="en-US" sz="2000" dirty="0" smtClean="0"/>
              <a:t> </a:t>
            </a:r>
            <a:r>
              <a:rPr lang="en-US" sz="2000" dirty="0" err="1" smtClean="0"/>
              <a:t>alata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tačno</a:t>
            </a:r>
            <a:r>
              <a:rPr lang="en-US" sz="2000" dirty="0" smtClean="0"/>
              <a:t> </a:t>
            </a:r>
            <a:r>
              <a:rPr lang="en-US" sz="2000" dirty="0" err="1" smtClean="0"/>
              <a:t>predviđanje</a:t>
            </a:r>
            <a:r>
              <a:rPr lang="en-US" sz="2000" dirty="0" smtClean="0"/>
              <a:t> </a:t>
            </a:r>
            <a:r>
              <a:rPr lang="en-US" sz="2000" dirty="0" err="1" smtClean="0"/>
              <a:t>brzine</a:t>
            </a:r>
            <a:r>
              <a:rPr lang="en-US" sz="2000" dirty="0" smtClean="0"/>
              <a:t> </a:t>
            </a:r>
            <a:r>
              <a:rPr lang="en-US" sz="2000" dirty="0" err="1" smtClean="0"/>
              <a:t>vjetra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količine</a:t>
            </a:r>
            <a:r>
              <a:rPr lang="en-US" sz="2000" dirty="0" smtClean="0"/>
              <a:t> </a:t>
            </a:r>
            <a:r>
              <a:rPr lang="en-US" sz="2000" dirty="0" err="1" smtClean="0"/>
              <a:t>sunčevog</a:t>
            </a:r>
            <a:r>
              <a:rPr lang="en-US" sz="2000" dirty="0" smtClean="0"/>
              <a:t> </a:t>
            </a:r>
            <a:r>
              <a:rPr lang="en-US" sz="2000" dirty="0" err="1" smtClean="0"/>
              <a:t>zračenja</a:t>
            </a:r>
            <a:r>
              <a:rPr lang="en-US" sz="2000" dirty="0" smtClean="0"/>
              <a:t>.</a:t>
            </a:r>
            <a:endParaRPr lang="sr-Latn-ME" sz="2000" dirty="0" smtClean="0"/>
          </a:p>
          <a:p>
            <a:pPr>
              <a:buFont typeface="Arial" panose="020B0604020202020204" pitchFamily="34" charset="0"/>
              <a:buNone/>
            </a:pPr>
            <a:r>
              <a:rPr lang="sr-Latn-ME" sz="2000" dirty="0" smtClean="0"/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sr-Latn-ME" sz="2000" dirty="0" smtClean="0"/>
              <a:t>   </a:t>
            </a:r>
            <a:r>
              <a:rPr lang="en-US" sz="2000" dirty="0" err="1" smtClean="0"/>
              <a:t>Povezivanje</a:t>
            </a:r>
            <a:r>
              <a:rPr lang="en-US" sz="2000" dirty="0" smtClean="0"/>
              <a:t> </a:t>
            </a:r>
            <a:r>
              <a:rPr lang="en-US" sz="2000" dirty="0" err="1" smtClean="0"/>
              <a:t>mreže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distribuiranim</a:t>
            </a:r>
            <a:r>
              <a:rPr lang="en-US" sz="2000" dirty="0" smtClean="0"/>
              <a:t> </a:t>
            </a:r>
            <a:r>
              <a:rPr lang="en-US" sz="2000" dirty="0" err="1" smtClean="0"/>
              <a:t>izvorima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uređajima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skladištenje</a:t>
            </a:r>
            <a:r>
              <a:rPr lang="en-US" sz="2000" dirty="0" smtClean="0"/>
              <a:t> </a:t>
            </a:r>
            <a:r>
              <a:rPr lang="en-US" sz="2000" dirty="0" err="1" smtClean="0"/>
              <a:t>električne</a:t>
            </a:r>
            <a:r>
              <a:rPr lang="en-US" sz="2000" dirty="0" smtClean="0"/>
              <a:t> </a:t>
            </a:r>
            <a:r>
              <a:rPr lang="en-US" sz="2000" dirty="0" err="1" smtClean="0"/>
              <a:t>energije</a:t>
            </a:r>
            <a:r>
              <a:rPr lang="en-US" sz="2000" dirty="0" smtClean="0"/>
              <a:t> </a:t>
            </a:r>
            <a:r>
              <a:rPr lang="en-US" sz="2000" dirty="0" err="1" smtClean="0"/>
              <a:t>stvara</a:t>
            </a:r>
            <a:r>
              <a:rPr lang="en-US" sz="2000" dirty="0" smtClean="0"/>
              <a:t> </a:t>
            </a:r>
            <a:r>
              <a:rPr lang="en-US" sz="2000" dirty="0" err="1" smtClean="0"/>
              <a:t>mogućnost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nastanak</a:t>
            </a:r>
            <a:r>
              <a:rPr lang="en-US" sz="2000" dirty="0" smtClean="0"/>
              <a:t> </a:t>
            </a:r>
            <a:r>
              <a:rPr lang="en-US" sz="2000" dirty="0" err="1" smtClean="0"/>
              <a:t>mikromreža</a:t>
            </a:r>
            <a:r>
              <a:rPr lang="en-US" sz="2000" dirty="0" smtClean="0"/>
              <a:t>, </a:t>
            </a:r>
            <a:r>
              <a:rPr lang="en-US" sz="2000" dirty="0" err="1" smtClean="0"/>
              <a:t>pri</a:t>
            </a:r>
            <a:r>
              <a:rPr lang="en-US" sz="2000" dirty="0" smtClean="0"/>
              <a:t> </a:t>
            </a:r>
            <a:r>
              <a:rPr lang="en-US" sz="2000" dirty="0" err="1" smtClean="0"/>
              <a:t>čemu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upravo</a:t>
            </a:r>
            <a:r>
              <a:rPr lang="en-US" sz="2000" dirty="0" smtClean="0"/>
              <a:t> </a:t>
            </a:r>
            <a:r>
              <a:rPr lang="en-US" sz="2000" dirty="0" err="1" smtClean="0"/>
              <a:t>izvori</a:t>
            </a:r>
            <a:r>
              <a:rPr lang="en-US" sz="2000" dirty="0" smtClean="0"/>
              <a:t> </a:t>
            </a:r>
            <a:r>
              <a:rPr lang="en-US" sz="2000" dirty="0" err="1" smtClean="0"/>
              <a:t>prikazani</a:t>
            </a:r>
            <a:r>
              <a:rPr lang="en-US" sz="2000" dirty="0" smtClean="0"/>
              <a:t> u </a:t>
            </a:r>
            <a:r>
              <a:rPr lang="en-US" sz="2000" dirty="0" err="1" smtClean="0"/>
              <a:t>ovom</a:t>
            </a:r>
            <a:r>
              <a:rPr lang="en-US" sz="2000" dirty="0" smtClean="0"/>
              <a:t> </a:t>
            </a:r>
            <a:r>
              <a:rPr lang="en-US" sz="2000" dirty="0" err="1" smtClean="0"/>
              <a:t>radu</a:t>
            </a:r>
            <a:r>
              <a:rPr lang="en-US" sz="2000" dirty="0" smtClean="0"/>
              <a:t> </a:t>
            </a:r>
            <a:r>
              <a:rPr lang="en-US" sz="2000" dirty="0" err="1" smtClean="0"/>
              <a:t>najvažniji</a:t>
            </a:r>
            <a:r>
              <a:rPr lang="en-US" sz="2000" dirty="0" smtClean="0"/>
              <a:t> </a:t>
            </a:r>
            <a:r>
              <a:rPr lang="en-US" sz="2000" dirty="0" err="1" smtClean="0"/>
              <a:t>izvori</a:t>
            </a:r>
            <a:r>
              <a:rPr lang="en-US" sz="2000" dirty="0" smtClean="0"/>
              <a:t> </a:t>
            </a:r>
            <a:r>
              <a:rPr lang="en-US" sz="2000" dirty="0" err="1" smtClean="0"/>
              <a:t>većine</a:t>
            </a:r>
            <a:r>
              <a:rPr lang="en-US" sz="2000" dirty="0" smtClean="0"/>
              <a:t> </a:t>
            </a:r>
            <a:r>
              <a:rPr lang="en-US" sz="2000" dirty="0" err="1" smtClean="0"/>
              <a:t>mikromreža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57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336" y="3041473"/>
            <a:ext cx="7886700" cy="673100"/>
          </a:xfrm>
        </p:spPr>
        <p:txBody>
          <a:bodyPr>
            <a:normAutofit/>
          </a:bodyPr>
          <a:lstStyle/>
          <a:p>
            <a:r>
              <a:rPr lang="sr-Latn-ME" sz="4000" dirty="0" smtClean="0"/>
              <a:t>HVALA NA PAŽNJI!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52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2428" y="1948717"/>
            <a:ext cx="8216721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Razvoj </a:t>
            </a:r>
            <a:r>
              <a:rPr lang="hr-HR" dirty="0" smtClean="0"/>
              <a:t>društva </a:t>
            </a:r>
            <a:r>
              <a:rPr lang="hr-HR" dirty="0"/>
              <a:t>i privrede </a:t>
            </a:r>
            <a:r>
              <a:rPr lang="en-US" dirty="0" smtClean="0"/>
              <a:t>= </a:t>
            </a:r>
            <a:r>
              <a:rPr lang="en-US" dirty="0"/>
              <a:t>P</a:t>
            </a:r>
            <a:r>
              <a:rPr lang="hr-HR" dirty="0" smtClean="0"/>
              <a:t>ovećanj</a:t>
            </a:r>
            <a:r>
              <a:rPr lang="en-US" dirty="0" smtClean="0"/>
              <a:t>e</a:t>
            </a:r>
            <a:r>
              <a:rPr lang="hr-HR" dirty="0" smtClean="0"/>
              <a:t> </a:t>
            </a:r>
            <a:r>
              <a:rPr lang="hr-HR" dirty="0"/>
              <a:t>potrošnje električne energije </a:t>
            </a:r>
            <a:endParaRPr lang="hr-H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sr-Latn-ME" dirty="0" smtClean="0"/>
              <a:t>   </a:t>
            </a:r>
            <a:r>
              <a:rPr lang="en-US" dirty="0" smtClean="0"/>
              <a:t>Stvaranje </a:t>
            </a:r>
            <a:r>
              <a:rPr lang="en-US" dirty="0" err="1" smtClean="0"/>
              <a:t>ve</a:t>
            </a:r>
            <a:r>
              <a:rPr lang="sr-Latn-ME" dirty="0" smtClean="0"/>
              <a:t>ćeg broja malih elektrana</a:t>
            </a:r>
            <a:r>
              <a:rPr lang="en-US" dirty="0"/>
              <a:t> </a:t>
            </a:r>
            <a:r>
              <a:rPr lang="en-US" dirty="0" smtClean="0"/>
              <a:t>=</a:t>
            </a:r>
            <a:r>
              <a:rPr lang="sr-Latn-ME" dirty="0"/>
              <a:t> </a:t>
            </a:r>
            <a:r>
              <a:rPr lang="sr-Latn-ME" dirty="0" smtClean="0"/>
              <a:t>Povećanje lokacija</a:t>
            </a:r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Samostalno funkcionisanje </a:t>
            </a:r>
            <a:r>
              <a:rPr lang="en-US" dirty="0"/>
              <a:t>=</a:t>
            </a:r>
            <a:r>
              <a:rPr lang="sr-Latn-ME" dirty="0"/>
              <a:t> </a:t>
            </a:r>
            <a:r>
              <a:rPr lang="sr-Latn-ME" dirty="0" smtClean="0"/>
              <a:t>Mikromreže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785611" y="2846231"/>
            <a:ext cx="646358" cy="1416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108790" y="3653591"/>
            <a:ext cx="646358" cy="1416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5465" y="1506828"/>
            <a:ext cx="409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800" b="1" dirty="0" smtClean="0">
                <a:solidFill>
                  <a:schemeClr val="accent1">
                    <a:lumMod val="75000"/>
                  </a:schemeClr>
                </a:solidFill>
              </a:rPr>
              <a:t>MIKROMREŽA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Bent-Up Arrow 19"/>
          <p:cNvSpPr/>
          <p:nvPr/>
        </p:nvSpPr>
        <p:spPr>
          <a:xfrm rot="5400000">
            <a:off x="2042113" y="1951964"/>
            <a:ext cx="610123" cy="766293"/>
          </a:xfrm>
          <a:prstGeom prst="bentUpArrow">
            <a:avLst>
              <a:gd name="adj1" fmla="val 3082"/>
              <a:gd name="adj2" fmla="val 7877"/>
              <a:gd name="adj3" fmla="val 14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-Up Arrow 20"/>
          <p:cNvSpPr/>
          <p:nvPr/>
        </p:nvSpPr>
        <p:spPr>
          <a:xfrm rot="5400000">
            <a:off x="1545202" y="2330814"/>
            <a:ext cx="1485884" cy="884351"/>
          </a:xfrm>
          <a:prstGeom prst="bentUpArrow">
            <a:avLst>
              <a:gd name="adj1" fmla="val 1626"/>
              <a:gd name="adj2" fmla="val 5693"/>
              <a:gd name="adj3" fmla="val 9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-Up Arrow 21"/>
          <p:cNvSpPr/>
          <p:nvPr/>
        </p:nvSpPr>
        <p:spPr>
          <a:xfrm rot="5400000">
            <a:off x="1112685" y="2645273"/>
            <a:ext cx="2232859" cy="1002408"/>
          </a:xfrm>
          <a:prstGeom prst="bentUpArrow">
            <a:avLst>
              <a:gd name="adj1" fmla="val 1626"/>
              <a:gd name="adj2" fmla="val 5693"/>
              <a:gd name="adj3" fmla="val 9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12764" y="2369713"/>
            <a:ext cx="2006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potrošači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2764" y="3238604"/>
            <a:ext cx="557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sr-Latn-M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 distribuirani izvori električne energije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2763" y="3978379"/>
            <a:ext cx="4479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sr-Latn-M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ređaji za skladištenje energije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nd turbine generator farm by Pushish Images on @creativemarket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365" y="1094704"/>
            <a:ext cx="9150729" cy="5763296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</p:spPr>
      </p:pic>
      <p:sp>
        <p:nvSpPr>
          <p:cNvPr id="4" name="TextBox 3"/>
          <p:cNvSpPr txBox="1"/>
          <p:nvPr/>
        </p:nvSpPr>
        <p:spPr>
          <a:xfrm>
            <a:off x="914400" y="463639"/>
            <a:ext cx="443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Vjetroelektrane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21476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niz</a:t>
            </a:r>
            <a:r>
              <a:rPr lang="en-US" dirty="0" smtClean="0"/>
              <a:t> </a:t>
            </a:r>
            <a:r>
              <a:rPr lang="en-US" dirty="0" err="1" smtClean="0"/>
              <a:t>blisko</a:t>
            </a:r>
            <a:r>
              <a:rPr lang="en-US" dirty="0" smtClean="0"/>
              <a:t> </a:t>
            </a:r>
            <a:r>
              <a:rPr lang="en-US" dirty="0" err="1" smtClean="0"/>
              <a:t>smještenih</a:t>
            </a:r>
            <a:r>
              <a:rPr lang="en-US" dirty="0" smtClean="0"/>
              <a:t> </a:t>
            </a:r>
            <a:r>
              <a:rPr lang="en-US" dirty="0" err="1" smtClean="0"/>
              <a:t>vjetroagregata</a:t>
            </a:r>
            <a:r>
              <a:rPr lang="en-US" dirty="0" smtClean="0"/>
              <a:t>, </a:t>
            </a:r>
            <a:r>
              <a:rPr lang="en-US" dirty="0" err="1" smtClean="0"/>
              <a:t>izloženih</a:t>
            </a:r>
            <a:r>
              <a:rPr lang="en-US" dirty="0" smtClean="0"/>
              <a:t> </a:t>
            </a:r>
            <a:r>
              <a:rPr lang="en-US" dirty="0" err="1" smtClean="0"/>
              <a:t>istom</a:t>
            </a:r>
            <a:r>
              <a:rPr lang="en-US" dirty="0" smtClean="0"/>
              <a:t> </a:t>
            </a:r>
            <a:r>
              <a:rPr lang="en-US" dirty="0" err="1" smtClean="0"/>
              <a:t>vjetru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priključenih</a:t>
            </a:r>
            <a:r>
              <a:rPr lang="en-US" dirty="0" smtClean="0"/>
              <a:t> </a:t>
            </a:r>
            <a:r>
              <a:rPr lang="en-US" dirty="0" err="1" smtClean="0"/>
              <a:t>posredstvom</a:t>
            </a:r>
            <a:r>
              <a:rPr lang="en-US" dirty="0" smtClean="0"/>
              <a:t> </a:t>
            </a:r>
            <a:r>
              <a:rPr lang="en-US" dirty="0" err="1" smtClean="0"/>
              <a:t>zajedničkog</a:t>
            </a:r>
            <a:r>
              <a:rPr lang="en-US" dirty="0" smtClean="0"/>
              <a:t> </a:t>
            </a:r>
            <a:r>
              <a:rPr lang="en-US" dirty="0" err="1" smtClean="0"/>
              <a:t>razvodnog</a:t>
            </a:r>
            <a:r>
              <a:rPr lang="en-US" dirty="0" smtClean="0"/>
              <a:t> </a:t>
            </a:r>
            <a:r>
              <a:rPr lang="en-US" dirty="0" err="1" smtClean="0"/>
              <a:t>postrojenja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elektroenergetski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sr-Latn-ME" dirty="0" smtClean="0"/>
              <a:t>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28600" y="1797676"/>
            <a:ext cx="533400" cy="228600"/>
          </a:xfrm>
          <a:prstGeom prst="rightArrow">
            <a:avLst/>
          </a:prstGeom>
          <a:solidFill>
            <a:schemeClr val="bg1">
              <a:lumMod val="65000"/>
              <a:alpha val="94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721476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ME" dirty="0" err="1" smtClean="0"/>
              <a:t>n</a:t>
            </a:r>
            <a:r>
              <a:rPr lang="en-US" dirty="0" err="1" smtClean="0"/>
              <a:t>ajkraće</a:t>
            </a:r>
            <a:r>
              <a:rPr lang="en-US" dirty="0" smtClean="0"/>
              <a:t> </a:t>
            </a:r>
            <a:r>
              <a:rPr lang="en-US" dirty="0" err="1" smtClean="0"/>
              <a:t>vrijeme</a:t>
            </a:r>
            <a:r>
              <a:rPr lang="en-US" dirty="0" smtClean="0"/>
              <a:t> </a:t>
            </a:r>
            <a:r>
              <a:rPr lang="en-US" dirty="0" err="1" smtClean="0"/>
              <a:t>povrata</a:t>
            </a:r>
            <a:r>
              <a:rPr lang="en-US" dirty="0" smtClean="0"/>
              <a:t> </a:t>
            </a:r>
            <a:r>
              <a:rPr lang="en-US" dirty="0" err="1" smtClean="0"/>
              <a:t>investicije</a:t>
            </a:r>
            <a:r>
              <a:rPr lang="en-US" dirty="0" smtClean="0"/>
              <a:t>,</a:t>
            </a:r>
            <a:endParaRPr lang="sr-Latn-ME" dirty="0" smtClean="0"/>
          </a:p>
          <a:p>
            <a:pPr lvl="0"/>
            <a:r>
              <a:rPr lang="sr-Latn-ME" dirty="0" smtClean="0"/>
              <a:t>k</a:t>
            </a:r>
            <a:r>
              <a:rPr lang="en-US" dirty="0" err="1" smtClean="0"/>
              <a:t>ratko</a:t>
            </a:r>
            <a:r>
              <a:rPr lang="en-US" dirty="0" smtClean="0"/>
              <a:t> </a:t>
            </a:r>
            <a:r>
              <a:rPr lang="en-US" dirty="0" err="1" smtClean="0"/>
              <a:t>vrijeme</a:t>
            </a:r>
            <a:r>
              <a:rPr lang="en-US" dirty="0" smtClean="0"/>
              <a:t> </a:t>
            </a:r>
            <a:r>
              <a:rPr lang="en-US" dirty="0" err="1" smtClean="0"/>
              <a:t>izgradnje</a:t>
            </a:r>
            <a:r>
              <a:rPr lang="en-US" dirty="0" smtClean="0"/>
              <a:t>,</a:t>
            </a:r>
            <a:endParaRPr lang="sr-Latn-ME" dirty="0" smtClean="0"/>
          </a:p>
          <a:p>
            <a:pPr lvl="0"/>
            <a:r>
              <a:rPr lang="sr-Latn-ME" dirty="0" smtClean="0"/>
              <a:t>v</a:t>
            </a:r>
            <a:r>
              <a:rPr lang="en-US" dirty="0" err="1" smtClean="0"/>
              <a:t>jetroelektrana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troškove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gorivo</a:t>
            </a:r>
            <a:r>
              <a:rPr lang="en-US" dirty="0" smtClean="0"/>
              <a:t>,</a:t>
            </a:r>
            <a:endParaRPr lang="sr-Latn-ME" dirty="0" smtClean="0"/>
          </a:p>
          <a:p>
            <a:pPr lvl="0"/>
            <a:r>
              <a:rPr lang="sr-Latn-ME" dirty="0" smtClean="0"/>
              <a:t>v</a:t>
            </a:r>
            <a:r>
              <a:rPr lang="en-US" dirty="0" err="1" smtClean="0"/>
              <a:t>isoka</a:t>
            </a:r>
            <a:r>
              <a:rPr lang="en-US" dirty="0" smtClean="0"/>
              <a:t> </a:t>
            </a:r>
            <a:r>
              <a:rPr lang="en-US" dirty="0" err="1" smtClean="0"/>
              <a:t>pouzdanost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postrojenja</a:t>
            </a:r>
            <a:r>
              <a:rPr lang="sr-Latn-ME" dirty="0" smtClean="0"/>
              <a:t>,</a:t>
            </a:r>
          </a:p>
          <a:p>
            <a:pPr lvl="0"/>
            <a:r>
              <a:rPr lang="sr-Latn-ME" dirty="0" smtClean="0"/>
              <a:t>z</a:t>
            </a:r>
            <a:r>
              <a:rPr lang="en-US" dirty="0" err="1" smtClean="0"/>
              <a:t>agadjenje</a:t>
            </a:r>
            <a:r>
              <a:rPr lang="en-US" dirty="0" smtClean="0"/>
              <a:t> </a:t>
            </a:r>
            <a:r>
              <a:rPr lang="en-US" dirty="0" err="1" smtClean="0"/>
              <a:t>okoline</a:t>
            </a:r>
            <a:r>
              <a:rPr lang="en-US" dirty="0" smtClean="0"/>
              <a:t> ne </a:t>
            </a:r>
            <a:r>
              <a:rPr lang="en-US" dirty="0" err="1" smtClean="0"/>
              <a:t>postoji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876800" y="1797676"/>
            <a:ext cx="533400" cy="228600"/>
          </a:xfrm>
          <a:prstGeom prst="rightArrow">
            <a:avLst/>
          </a:prstGeom>
          <a:solidFill>
            <a:schemeClr val="bg1">
              <a:lumMod val="65000"/>
              <a:alpha val="94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5721" y="2971800"/>
            <a:ext cx="86868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8" y="1083081"/>
            <a:ext cx="6922750" cy="49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60" y="311151"/>
            <a:ext cx="7564728" cy="673100"/>
          </a:xfrm>
        </p:spPr>
        <p:txBody>
          <a:bodyPr/>
          <a:lstStyle/>
          <a:p>
            <a:r>
              <a:rPr lang="en-US" dirty="0" err="1" smtClean="0"/>
              <a:t>Becov</a:t>
            </a:r>
            <a:r>
              <a:rPr lang="en-US" dirty="0" smtClean="0"/>
              <a:t> </a:t>
            </a:r>
            <a:r>
              <a:rPr lang="en-US" dirty="0" err="1" smtClean="0"/>
              <a:t>zakon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55012" y="1805647"/>
                <a:ext cx="7162464" cy="2373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B</a:t>
                </a:r>
                <a:r>
                  <a:rPr lang="sr-Latn-ME" sz="2000" dirty="0"/>
                  <a:t>ecov zakon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ograničava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iskoristivost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vjetroelektrane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tako</a:t>
                </a:r>
                <a:r>
                  <a:rPr lang="en-US" sz="2000" dirty="0"/>
                  <a:t> da je </a:t>
                </a:r>
                <a:r>
                  <a:rPr lang="en-US" sz="2000" dirty="0" err="1"/>
                  <a:t>najveći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teoretski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stepen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iskoristivosti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energije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vjetra</a:t>
                </a:r>
                <a:r>
                  <a:rPr lang="en-US" sz="2000" dirty="0"/>
                  <a:t> 59.3</a:t>
                </a:r>
                <a:r>
                  <a:rPr lang="en-US" sz="2000" dirty="0"/>
                  <a:t>%. </a:t>
                </a:r>
                <a:endParaRPr lang="sr-Latn-ME" sz="2000" dirty="0"/>
              </a:p>
              <a:p>
                <a:endParaRPr lang="sr-Latn-ME" sz="2000" dirty="0"/>
              </a:p>
              <a:p>
                <a:endParaRPr lang="sr-Latn-ME" sz="2000" dirty="0"/>
              </a:p>
              <a:p>
                <a:r>
                  <a:rPr lang="en-US" sz="2000" dirty="0" err="1"/>
                  <a:t>Kada</a:t>
                </a:r>
                <a:r>
                  <a:rPr lang="en-US" sz="2000" dirty="0"/>
                  <a:t> se </a:t>
                </a:r>
                <a:r>
                  <a:rPr lang="en-US" sz="2000" dirty="0" err="1"/>
                  <a:t>Becov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</a:t>
                </a:r>
                <a:r>
                  <a:rPr lang="en-US" sz="2000" dirty="0" err="1"/>
                  <a:t>akon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uzme</a:t>
                </a:r>
                <a:r>
                  <a:rPr lang="en-US" sz="2000" dirty="0"/>
                  <a:t> u </a:t>
                </a:r>
                <a:r>
                  <a:rPr lang="en-US" sz="2000" dirty="0" err="1"/>
                  <a:t>obzir</a:t>
                </a:r>
                <a:r>
                  <a:rPr lang="en-US" sz="2000" dirty="0"/>
                  <a:t> i</a:t>
                </a:r>
                <a:r>
                  <a:rPr lang="sr-Latn-ME" sz="2000" dirty="0"/>
                  <a:t>skoristiva snaga vjetra</a:t>
                </a:r>
                <a:r>
                  <a:rPr lang="en-US" sz="2000" dirty="0"/>
                  <a:t> je</a:t>
                </a:r>
                <a:r>
                  <a:rPr lang="en-US" sz="2000" dirty="0" smtClean="0"/>
                  <a:t>: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∙</m:t>
                        </m:r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∙</m:t>
                        </m:r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∙</m:t>
                        </m:r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12" y="1805647"/>
                <a:ext cx="7162464" cy="2373598"/>
              </a:xfrm>
              <a:prstGeom prst="rect">
                <a:avLst/>
              </a:prstGeom>
              <a:blipFill rotWithShape="0">
                <a:blip r:embed="rId2"/>
                <a:stretch>
                  <a:fillRect l="-851" t="-1026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8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20161" y="1646666"/>
                <a:ext cx="4572000" cy="29004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dirty="0"/>
                  <a:t>N</a:t>
                </a:r>
                <a:r>
                  <a:rPr lang="sr-Latn-ME" sz="2000" dirty="0"/>
                  <a:t>a osnovu brzine vjetra </a:t>
                </a:r>
                <a:r>
                  <a:rPr lang="en-US" sz="2000" dirty="0" err="1"/>
                  <a:t>moguće</a:t>
                </a:r>
                <a:r>
                  <a:rPr lang="en-US" sz="2000" dirty="0"/>
                  <a:t> </a:t>
                </a:r>
                <a:r>
                  <a:rPr lang="en-US" sz="2000" dirty="0"/>
                  <a:t>je </a:t>
                </a:r>
                <a:r>
                  <a:rPr lang="en-US" sz="2000" dirty="0" err="1"/>
                  <a:t>odrediti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izlaznu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snagu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vjetrogeneratora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pomoću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formule</a:t>
                </a:r>
                <a:r>
                  <a:rPr lang="en-US" sz="2000" dirty="0"/>
                  <a:t>:</a:t>
                </a:r>
                <a:endParaRPr lang="sr-Latn-ME" sz="2000" dirty="0"/>
              </a:p>
              <a:p>
                <a:endParaRPr lang="en-US" i="1" dirty="0"/>
              </a:p>
              <a:p>
                <a:endParaRPr lang="en-US" sz="1600" i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𝑃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0                                                         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𝑖𝑛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sz="16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600" i="1">
                                                            <a:latin typeface="Cambria Math"/>
                                                          </a:rPr>
                                                          <m:t>𝑣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600" i="1">
                                                            <a:latin typeface="Cambria Math"/>
                                                          </a:rPr>
                                                          <m:t>𝑖𝑛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sz="16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600" i="1">
                                                            <a:latin typeface="Cambria Math"/>
                                                          </a:rPr>
                                                          <m:t>𝑣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600" i="1">
                                                            <a:latin typeface="Cambria Math"/>
                                                          </a:rPr>
                                                          <m:t>𝑛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sz="16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600" i="1">
                                                            <a:latin typeface="Cambria Math"/>
                                                          </a:rPr>
                                                          <m:t>𝑣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600" i="1">
                                                            <a:latin typeface="Cambria Math"/>
                                                          </a:rPr>
                                                          <m:t>𝑖𝑛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                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𝑖𝑛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≤ 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                                       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/>
                                </a:rPr>
                                <m:t>≤   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  &lt;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0                                                       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61" y="1646666"/>
                <a:ext cx="4572000" cy="2900409"/>
              </a:xfrm>
              <a:prstGeom prst="rect">
                <a:avLst/>
              </a:prstGeom>
              <a:blipFill rotWithShape="0">
                <a:blip r:embed="rId2"/>
                <a:stretch>
                  <a:fillRect l="-1467" t="-84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Landscapes - Honorable Mention  - Raniel Jose Castaneda (Philippines).jpg"/>
          <p:cNvPicPr>
            <a:picLocks noChangeAspect="1"/>
          </p:cNvPicPr>
          <p:nvPr/>
        </p:nvPicPr>
        <p:blipFill>
          <a:blip r:embed="rId3">
            <a:lum bright="16000" contrast="16000"/>
          </a:blip>
          <a:stretch>
            <a:fillRect/>
          </a:stretch>
        </p:blipFill>
        <p:spPr>
          <a:xfrm>
            <a:off x="5271613" y="1120462"/>
            <a:ext cx="3872387" cy="57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492" y="311151"/>
            <a:ext cx="6906095" cy="673100"/>
          </a:xfrm>
        </p:spPr>
        <p:txBody>
          <a:bodyPr/>
          <a:lstStyle/>
          <a:p>
            <a:r>
              <a:rPr lang="sr-Latn-M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Fotonaponske ćelije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6995447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3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19" y="311151"/>
            <a:ext cx="7886700" cy="673100"/>
          </a:xfrm>
        </p:spPr>
        <p:txBody>
          <a:bodyPr/>
          <a:lstStyle/>
          <a:p>
            <a:r>
              <a:rPr lang="sr-Latn-ME" dirty="0"/>
              <a:t>Iradijacija i insolacija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321" y="190929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Iradijacija</a:t>
            </a:r>
            <a:r>
              <a:rPr lang="en-US" sz="2000" dirty="0" smtClean="0"/>
              <a:t> </a:t>
            </a:r>
            <a:r>
              <a:rPr lang="en-US" sz="2000" dirty="0" err="1" smtClean="0"/>
              <a:t>predstavlja</a:t>
            </a:r>
            <a:r>
              <a:rPr lang="en-US" sz="2000" dirty="0" smtClean="0"/>
              <a:t> </a:t>
            </a:r>
            <a:r>
              <a:rPr lang="en-US" sz="2000" dirty="0" err="1" smtClean="0"/>
              <a:t>snagu</a:t>
            </a:r>
            <a:r>
              <a:rPr lang="en-US" sz="2000" dirty="0" smtClean="0"/>
              <a:t> </a:t>
            </a:r>
            <a:r>
              <a:rPr lang="en-US" sz="2000" dirty="0" err="1" smtClean="0"/>
              <a:t>Sunčevog</a:t>
            </a:r>
            <a:r>
              <a:rPr lang="en-US" sz="2000" dirty="0" smtClean="0"/>
              <a:t> </a:t>
            </a:r>
            <a:r>
              <a:rPr lang="en-US" sz="2000" dirty="0" err="1" smtClean="0"/>
              <a:t>zračenja</a:t>
            </a:r>
            <a:r>
              <a:rPr lang="en-US" sz="2000" dirty="0" smtClean="0"/>
              <a:t>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jedinici</a:t>
            </a:r>
            <a:r>
              <a:rPr lang="en-US" sz="2000" dirty="0" smtClean="0"/>
              <a:t> </a:t>
            </a:r>
            <a:r>
              <a:rPr lang="en-US" sz="2000" dirty="0" err="1" smtClean="0"/>
              <a:t>površine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izražava</a:t>
            </a:r>
            <a:r>
              <a:rPr lang="en-US" sz="2000" dirty="0" smtClean="0"/>
              <a:t> se u kW/m²</a:t>
            </a:r>
            <a:endParaRPr lang="sr-Latn-ME" sz="2000" dirty="0" smtClean="0"/>
          </a:p>
          <a:p>
            <a:r>
              <a:rPr lang="en-US" sz="2000" dirty="0" err="1" smtClean="0"/>
              <a:t>Insolacija</a:t>
            </a:r>
            <a:r>
              <a:rPr lang="en-US" sz="2000" dirty="0" smtClean="0"/>
              <a:t> </a:t>
            </a:r>
            <a:r>
              <a:rPr lang="en-US" sz="2000" dirty="0" err="1" smtClean="0"/>
              <a:t>predstavlja</a:t>
            </a:r>
            <a:r>
              <a:rPr lang="en-US" sz="2000" dirty="0" smtClean="0"/>
              <a:t> </a:t>
            </a:r>
            <a:r>
              <a:rPr lang="en-US" sz="2000" dirty="0" err="1" smtClean="0"/>
              <a:t>količinu</a:t>
            </a:r>
            <a:r>
              <a:rPr lang="en-US" sz="2000" dirty="0" smtClean="0"/>
              <a:t> </a:t>
            </a:r>
            <a:r>
              <a:rPr lang="en-US" sz="2000" dirty="0" err="1" smtClean="0"/>
              <a:t>solarne</a:t>
            </a:r>
            <a:r>
              <a:rPr lang="en-US" sz="2000" dirty="0" smtClean="0"/>
              <a:t> </a:t>
            </a:r>
            <a:r>
              <a:rPr lang="en-US" sz="2000" dirty="0" err="1" smtClean="0"/>
              <a:t>energije</a:t>
            </a:r>
            <a:r>
              <a:rPr lang="en-US" sz="2000" dirty="0" smtClean="0"/>
              <a:t> </a:t>
            </a:r>
            <a:r>
              <a:rPr lang="en-US" sz="2000" dirty="0" err="1" smtClean="0"/>
              <a:t>apsorbovanu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određenoj</a:t>
            </a:r>
            <a:r>
              <a:rPr lang="en-US" sz="2000" dirty="0" smtClean="0"/>
              <a:t> </a:t>
            </a:r>
            <a:r>
              <a:rPr lang="en-US" sz="2000" dirty="0" err="1" smtClean="0"/>
              <a:t>površini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izražava</a:t>
            </a:r>
            <a:r>
              <a:rPr lang="en-US" sz="2000" dirty="0" smtClean="0"/>
              <a:t> se u kW</a:t>
            </a:r>
            <a:r>
              <a:rPr lang="sr-Latn-ME" sz="2000" dirty="0" smtClean="0"/>
              <a:t>h</a:t>
            </a:r>
            <a:r>
              <a:rPr lang="en-US" sz="2000" dirty="0" smtClean="0"/>
              <a:t>/m². </a:t>
            </a:r>
            <a:endParaRPr lang="en-US" sz="2000" dirty="0"/>
          </a:p>
        </p:txBody>
      </p:sp>
      <p:pic>
        <p:nvPicPr>
          <p:cNvPr id="4" name="Picture 3" descr="Download free vector of Energy saving concept with solar panels 486909.jpg"/>
          <p:cNvPicPr>
            <a:picLocks noChangeAspect="1"/>
          </p:cNvPicPr>
          <p:nvPr/>
        </p:nvPicPr>
        <p:blipFill>
          <a:blip r:embed="rId2">
            <a:lum bright="-6000" contrast="20000"/>
          </a:blip>
          <a:stretch>
            <a:fillRect/>
          </a:stretch>
        </p:blipFill>
        <p:spPr>
          <a:xfrm>
            <a:off x="4919728" y="3867861"/>
            <a:ext cx="3902299" cy="2771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89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CIGREglobal4_3_Ed1Aug18v2</Template>
  <TotalTime>133</TotalTime>
  <Words>308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Courier New</vt:lpstr>
      <vt:lpstr>Thème Office</vt:lpstr>
      <vt:lpstr>MODELOVANJE KOMPONENTI ENERGETSKIH MIKROMREŽA</vt:lpstr>
      <vt:lpstr>PowerPoint Presentation</vt:lpstr>
      <vt:lpstr>PowerPoint Presentation</vt:lpstr>
      <vt:lpstr>PowerPoint Presentation</vt:lpstr>
      <vt:lpstr>PowerPoint Presentation</vt:lpstr>
      <vt:lpstr>Becov zakon</vt:lpstr>
      <vt:lpstr>PowerPoint Presentation</vt:lpstr>
      <vt:lpstr>Fotonaponske ćelije</vt:lpstr>
      <vt:lpstr>Iradijacija i insolacija</vt:lpstr>
      <vt:lpstr>Računanje izlazne snage</vt:lpstr>
      <vt:lpstr>Baterije za skladištenje električne energije</vt:lpstr>
      <vt:lpstr>Zaključak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Microsoft account</cp:lastModifiedBy>
  <cp:revision>16</cp:revision>
  <dcterms:created xsi:type="dcterms:W3CDTF">2018-08-21T10:05:07Z</dcterms:created>
  <dcterms:modified xsi:type="dcterms:W3CDTF">2021-09-26T16:42:51Z</dcterms:modified>
</cp:coreProperties>
</file>